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3" r:id="rId2"/>
    <p:sldId id="257" r:id="rId3"/>
    <p:sldId id="275" r:id="rId4"/>
    <p:sldId id="293" r:id="rId5"/>
    <p:sldId id="277" r:id="rId6"/>
    <p:sldId id="276" r:id="rId7"/>
    <p:sldId id="266" r:id="rId8"/>
    <p:sldId id="294" r:id="rId9"/>
    <p:sldId id="269" r:id="rId10"/>
    <p:sldId id="268" r:id="rId11"/>
    <p:sldId id="263" r:id="rId12"/>
    <p:sldId id="278" r:id="rId13"/>
    <p:sldId id="274" r:id="rId14"/>
    <p:sldId id="287" r:id="rId15"/>
    <p:sldId id="288" r:id="rId16"/>
    <p:sldId id="286" r:id="rId17"/>
    <p:sldId id="264" r:id="rId18"/>
    <p:sldId id="289" r:id="rId19"/>
    <p:sldId id="290" r:id="rId20"/>
    <p:sldId id="291" r:id="rId21"/>
    <p:sldId id="270" r:id="rId22"/>
    <p:sldId id="271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4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4FEE9B-1C53-48AE-AA85-87F4793C5128}" type="doc">
      <dgm:prSet loTypeId="urn:microsoft.com/office/officeart/2005/8/layout/equation1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B5DA82C-EADB-49A7-AC67-B3AF93F23E81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ПРЕДМЕТНЫЕ  ЗНАНИЯ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5472EA-62AF-4D4F-8926-0B9675F9BE7C}" type="parTrans" cxnId="{1C7252F1-E6F8-4900-A4D5-25B222832F79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AAD3E7-3CC1-47DA-8FB4-B8EC7CB95675}" type="sibTrans" cxnId="{1C7252F1-E6F8-4900-A4D5-25B222832F79}">
      <dgm:prSet/>
      <dgm:spPr/>
      <dgm:t>
        <a:bodyPr/>
        <a:lstStyle/>
        <a:p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BD77D6-47E4-41FA-8581-9895C92EAE40}">
      <dgm:prSet phldrT="[Текст]"/>
      <dgm:spPr/>
      <dgm:t>
        <a:bodyPr/>
        <a:lstStyle/>
        <a:p>
          <a:endParaRPr lang="ru-RU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9439C9-2B88-442A-8C4E-144D71148055}" type="parTrans" cxnId="{FDE32AD0-E12B-4CF1-9ECB-92156313A36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3D2B9F-341F-4454-BE98-71B3D447F491}" type="sibTrans" cxnId="{FDE32AD0-E12B-4CF1-9ECB-92156313A362}">
      <dgm:prSet/>
      <dgm:spPr/>
      <dgm:t>
        <a:bodyPr/>
        <a:lstStyle/>
        <a:p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056C98-0828-4765-8016-F664513BA6EC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СОВРЕМЕННЫЙ УРОК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BE6D31-7B24-459C-BF34-2822ED4538AC}" type="parTrans" cxnId="{41FCE4A4-E901-494F-80A7-E168E81A4120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D8BE00A-FC2D-4E03-A67E-884842B3E0E2}" type="sibTrans" cxnId="{41FCE4A4-E901-494F-80A7-E168E81A4120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D86595-690F-4E57-86AC-04312591CFCA}" type="pres">
      <dgm:prSet presAssocID="{FA4FEE9B-1C53-48AE-AA85-87F4793C512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A42DD7-491A-4918-8CF5-17A77461E10E}" type="pres">
      <dgm:prSet presAssocID="{4B5DA82C-EADB-49A7-AC67-B3AF93F23E81}" presName="node" presStyleLbl="node1" presStyleIdx="0" presStyleCnt="3" custScaleY="167064" custLinFactX="153044" custLinFactNeighborX="200000" custLinFactNeighborY="-28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CC6D7A-1957-4A23-8E30-E5DF191FB28E}" type="pres">
      <dgm:prSet presAssocID="{8FAAD3E7-3CC1-47DA-8FB4-B8EC7CB95675}" presName="spacerL" presStyleCnt="0"/>
      <dgm:spPr/>
    </dgm:pt>
    <dgm:pt modelId="{B96158C6-B51D-4F18-9376-7CBFD4555C46}" type="pres">
      <dgm:prSet presAssocID="{8FAAD3E7-3CC1-47DA-8FB4-B8EC7CB95675}" presName="sibTrans" presStyleLbl="sibTrans2D1" presStyleIdx="0" presStyleCnt="2" custLinFactX="253727" custLinFactNeighborX="300000" custLinFactNeighborY="-31367"/>
      <dgm:spPr/>
      <dgm:t>
        <a:bodyPr/>
        <a:lstStyle/>
        <a:p>
          <a:endParaRPr lang="ru-RU"/>
        </a:p>
      </dgm:t>
    </dgm:pt>
    <dgm:pt modelId="{B3A8D6A6-3923-446D-BAFC-5814E4FF8925}" type="pres">
      <dgm:prSet presAssocID="{8FAAD3E7-3CC1-47DA-8FB4-B8EC7CB95675}" presName="spacerR" presStyleCnt="0"/>
      <dgm:spPr/>
    </dgm:pt>
    <dgm:pt modelId="{A0F58DDF-2B85-44B1-98B4-0DCB2BBD22BF}" type="pres">
      <dgm:prSet presAssocID="{4EBD77D6-47E4-41FA-8581-9895C92EAE40}" presName="node" presStyleLbl="node1" presStyleIdx="1" presStyleCnt="3" custScaleY="167064" custLinFactX="149537" custLinFactNeighborX="200000" custLinFactNeighborY="-28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35D0C-7B75-4971-88B1-EA36159492AC}" type="pres">
      <dgm:prSet presAssocID="{F63D2B9F-341F-4454-BE98-71B3D447F491}" presName="spacerL" presStyleCnt="0"/>
      <dgm:spPr/>
    </dgm:pt>
    <dgm:pt modelId="{87CDB181-FC1E-4AFA-AC1B-CEB8F1953012}" type="pres">
      <dgm:prSet presAssocID="{F63D2B9F-341F-4454-BE98-71B3D447F491}" presName="sibTrans" presStyleLbl="sibTrans2D1" presStyleIdx="1" presStyleCnt="2" custLinFactX="-253822" custLinFactNeighborX="-300000" custLinFactNeighborY="-31367"/>
      <dgm:spPr/>
      <dgm:t>
        <a:bodyPr/>
        <a:lstStyle/>
        <a:p>
          <a:endParaRPr lang="ru-RU"/>
        </a:p>
      </dgm:t>
    </dgm:pt>
    <dgm:pt modelId="{53030077-E251-4310-BEE6-8F592A86DC62}" type="pres">
      <dgm:prSet presAssocID="{F63D2B9F-341F-4454-BE98-71B3D447F491}" presName="spacerR" presStyleCnt="0"/>
      <dgm:spPr/>
    </dgm:pt>
    <dgm:pt modelId="{4F1F6271-36BB-45CA-8EC0-E488EB546908}" type="pres">
      <dgm:prSet presAssocID="{02056C98-0828-4765-8016-F664513BA6EC}" presName="node" presStyleLbl="node1" presStyleIdx="2" presStyleCnt="3" custScaleY="174916" custLinFactX="-311586" custLinFactNeighborX="-400000" custLinFactNeighborY="-24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E58A1D-4E7A-4085-8B75-BF6D447914EC}" type="presOf" srcId="{FA4FEE9B-1C53-48AE-AA85-87F4793C5128}" destId="{E7D86595-690F-4E57-86AC-04312591CFCA}" srcOrd="0" destOrd="0" presId="urn:microsoft.com/office/officeart/2005/8/layout/equation1"/>
    <dgm:cxn modelId="{B25CDC53-B7C9-4A1C-94F5-94D9217F410D}" type="presOf" srcId="{4EBD77D6-47E4-41FA-8581-9895C92EAE40}" destId="{A0F58DDF-2B85-44B1-98B4-0DCB2BBD22BF}" srcOrd="0" destOrd="0" presId="urn:microsoft.com/office/officeart/2005/8/layout/equation1"/>
    <dgm:cxn modelId="{FDE32AD0-E12B-4CF1-9ECB-92156313A362}" srcId="{FA4FEE9B-1C53-48AE-AA85-87F4793C5128}" destId="{4EBD77D6-47E4-41FA-8581-9895C92EAE40}" srcOrd="1" destOrd="0" parTransId="{169439C9-2B88-442A-8C4E-144D71148055}" sibTransId="{F63D2B9F-341F-4454-BE98-71B3D447F491}"/>
    <dgm:cxn modelId="{5CD302DC-953E-47BA-8C20-3684F83D8282}" type="presOf" srcId="{8FAAD3E7-3CC1-47DA-8FB4-B8EC7CB95675}" destId="{B96158C6-B51D-4F18-9376-7CBFD4555C46}" srcOrd="0" destOrd="0" presId="urn:microsoft.com/office/officeart/2005/8/layout/equation1"/>
    <dgm:cxn modelId="{46A1049A-BDD6-42FB-8ACA-72101CD0A113}" type="presOf" srcId="{4B5DA82C-EADB-49A7-AC67-B3AF93F23E81}" destId="{9BA42DD7-491A-4918-8CF5-17A77461E10E}" srcOrd="0" destOrd="0" presId="urn:microsoft.com/office/officeart/2005/8/layout/equation1"/>
    <dgm:cxn modelId="{61008B3C-A02F-4574-90C9-A7CDA1A44612}" type="presOf" srcId="{02056C98-0828-4765-8016-F664513BA6EC}" destId="{4F1F6271-36BB-45CA-8EC0-E488EB546908}" srcOrd="0" destOrd="0" presId="urn:microsoft.com/office/officeart/2005/8/layout/equation1"/>
    <dgm:cxn modelId="{1C7252F1-E6F8-4900-A4D5-25B222832F79}" srcId="{FA4FEE9B-1C53-48AE-AA85-87F4793C5128}" destId="{4B5DA82C-EADB-49A7-AC67-B3AF93F23E81}" srcOrd="0" destOrd="0" parTransId="{625472EA-62AF-4D4F-8926-0B9675F9BE7C}" sibTransId="{8FAAD3E7-3CC1-47DA-8FB4-B8EC7CB95675}"/>
    <dgm:cxn modelId="{41FCE4A4-E901-494F-80A7-E168E81A4120}" srcId="{FA4FEE9B-1C53-48AE-AA85-87F4793C5128}" destId="{02056C98-0828-4765-8016-F664513BA6EC}" srcOrd="2" destOrd="0" parTransId="{E9BE6D31-7B24-459C-BF34-2822ED4538AC}" sibTransId="{6D8BE00A-FC2D-4E03-A67E-884842B3E0E2}"/>
    <dgm:cxn modelId="{044F4C92-2496-426B-8ADB-9CBB53AD6C08}" type="presOf" srcId="{F63D2B9F-341F-4454-BE98-71B3D447F491}" destId="{87CDB181-FC1E-4AFA-AC1B-CEB8F1953012}" srcOrd="0" destOrd="0" presId="urn:microsoft.com/office/officeart/2005/8/layout/equation1"/>
    <dgm:cxn modelId="{32F00C6E-005C-4510-92E5-3294F4534EF4}" type="presParOf" srcId="{E7D86595-690F-4E57-86AC-04312591CFCA}" destId="{9BA42DD7-491A-4918-8CF5-17A77461E10E}" srcOrd="0" destOrd="0" presId="urn:microsoft.com/office/officeart/2005/8/layout/equation1"/>
    <dgm:cxn modelId="{A757A27B-0B54-4017-94E0-BADFD3A4D543}" type="presParOf" srcId="{E7D86595-690F-4E57-86AC-04312591CFCA}" destId="{89CC6D7A-1957-4A23-8E30-E5DF191FB28E}" srcOrd="1" destOrd="0" presId="urn:microsoft.com/office/officeart/2005/8/layout/equation1"/>
    <dgm:cxn modelId="{FF2F1082-31DC-4ED0-B68C-F12DBA29F037}" type="presParOf" srcId="{E7D86595-690F-4E57-86AC-04312591CFCA}" destId="{B96158C6-B51D-4F18-9376-7CBFD4555C46}" srcOrd="2" destOrd="0" presId="urn:microsoft.com/office/officeart/2005/8/layout/equation1"/>
    <dgm:cxn modelId="{7ACA1350-3B80-46DF-AAD7-C2B868DCDE14}" type="presParOf" srcId="{E7D86595-690F-4E57-86AC-04312591CFCA}" destId="{B3A8D6A6-3923-446D-BAFC-5814E4FF8925}" srcOrd="3" destOrd="0" presId="urn:microsoft.com/office/officeart/2005/8/layout/equation1"/>
    <dgm:cxn modelId="{160499FB-49CC-48E2-814F-EBFE97565C03}" type="presParOf" srcId="{E7D86595-690F-4E57-86AC-04312591CFCA}" destId="{A0F58DDF-2B85-44B1-98B4-0DCB2BBD22BF}" srcOrd="4" destOrd="0" presId="urn:microsoft.com/office/officeart/2005/8/layout/equation1"/>
    <dgm:cxn modelId="{B32E5321-94AE-41C1-A8A7-31D1424D8EB0}" type="presParOf" srcId="{E7D86595-690F-4E57-86AC-04312591CFCA}" destId="{07C35D0C-7B75-4971-88B1-EA36159492AC}" srcOrd="5" destOrd="0" presId="urn:microsoft.com/office/officeart/2005/8/layout/equation1"/>
    <dgm:cxn modelId="{1C3DB122-2EEC-4F7C-AA75-719243FDD638}" type="presParOf" srcId="{E7D86595-690F-4E57-86AC-04312591CFCA}" destId="{87CDB181-FC1E-4AFA-AC1B-CEB8F1953012}" srcOrd="6" destOrd="0" presId="urn:microsoft.com/office/officeart/2005/8/layout/equation1"/>
    <dgm:cxn modelId="{40481081-1008-4EE2-8FC6-0096F6546B44}" type="presParOf" srcId="{E7D86595-690F-4E57-86AC-04312591CFCA}" destId="{53030077-E251-4310-BEE6-8F592A86DC62}" srcOrd="7" destOrd="0" presId="urn:microsoft.com/office/officeart/2005/8/layout/equation1"/>
    <dgm:cxn modelId="{F242FCB3-B4E4-437F-A682-2F12135CC8A5}" type="presParOf" srcId="{E7D86595-690F-4E57-86AC-04312591CFCA}" destId="{4F1F6271-36BB-45CA-8EC0-E488EB546908}" srcOrd="8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C925C-D530-4AAD-90D2-4F419355B6C6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EBB61-F42A-475E-9893-2CC2646D1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AEBB61-F42A-475E-9893-2CC2646D14A4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latin typeface="Arial" charset="0"/>
            </a:endParaRPr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7B2DB99-E85E-414F-A319-EE4BC0252702}" type="slidenum">
              <a:rPr lang="ru-RU" altLang="ru-RU"/>
              <a:pPr/>
              <a:t>23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3CA03-9458-484B-9F11-A1A078AE1568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BD281-6DA6-458D-951F-C14D996B6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Arial Black" pitchFamily="34" charset="0"/>
              </a:rPr>
              <a:t>  Система оценивания      образовательных результатов по ФГОС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                               на примере уроков музыки</a:t>
            </a:r>
          </a:p>
          <a:p>
            <a:pPr eaLnBrk="1" hangingPunct="1">
              <a:buFontTx/>
              <a:buNone/>
            </a:pPr>
            <a:r>
              <a:rPr lang="ru-RU" sz="4800" b="1" dirty="0" err="1" smtClean="0">
                <a:solidFill>
                  <a:schemeClr val="bg1"/>
                </a:solidFill>
                <a:latin typeface="Arial Black" pitchFamily="34" charset="0"/>
              </a:rPr>
              <a:t>ма</a:t>
            </a:r>
            <a:r>
              <a:rPr lang="ru-RU" sz="4800" b="1" dirty="0" smtClean="0">
                <a:solidFill>
                  <a:schemeClr val="bg1"/>
                </a:solidFill>
                <a:latin typeface="Arial Black" pitchFamily="34" charset="0"/>
              </a:rPr>
              <a:t> оценивания образовательных результатов</a:t>
            </a:r>
          </a:p>
          <a:p>
            <a:pPr eaLnBrk="1" hangingPunct="1"/>
            <a:endParaRPr lang="ru-RU" sz="6600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62" name="Picture 2" descr="C:\Users\Галина\Desktop\картинки с шаттерстока\shutterstock_74522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14620"/>
            <a:ext cx="857256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85992"/>
            <a:ext cx="285752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b="1" u="sng" dirty="0" smtClean="0">
                <a:solidFill>
                  <a:srgbClr val="FF0000"/>
                </a:solidFill>
              </a:rPr>
              <a:t>Метапредметные результаты образовательной деятельности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857365"/>
            <a:ext cx="8229600" cy="4092586"/>
          </a:xfrm>
        </p:spPr>
        <p:txBody>
          <a:bodyPr>
            <a:noAutofit/>
          </a:bodyPr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4000" b="1" dirty="0" smtClean="0">
                <a:solidFill>
                  <a:srgbClr val="CC0000"/>
                </a:solidFill>
                <a:latin typeface="+mj-lt"/>
              </a:rPr>
              <a:t>Способы </a:t>
            </a:r>
            <a:r>
              <a:rPr lang="ru-RU" sz="4000" b="1" dirty="0">
                <a:solidFill>
                  <a:srgbClr val="CC0000"/>
                </a:solidFill>
                <a:latin typeface="+mj-lt"/>
              </a:rPr>
              <a:t>деятельности</a:t>
            </a:r>
            <a:r>
              <a:rPr lang="ru-RU" sz="4000" b="1" dirty="0">
                <a:latin typeface="+mj-lt"/>
              </a:rPr>
              <a:t>, применимые как в рамках образовательного процесса, так и при решении проблем в реальных жизненных ситуациях, </a:t>
            </a:r>
            <a:r>
              <a:rPr lang="ru-RU" sz="4000" b="1" dirty="0">
                <a:solidFill>
                  <a:srgbClr val="CC0000"/>
                </a:solidFill>
                <a:latin typeface="+mj-lt"/>
              </a:rPr>
              <a:t>освоенные</a:t>
            </a:r>
            <a:r>
              <a:rPr lang="ru-RU" sz="4000" b="1" dirty="0">
                <a:latin typeface="+mj-lt"/>
              </a:rPr>
              <a:t> обучающимися </a:t>
            </a:r>
            <a:r>
              <a:rPr lang="ru-RU" sz="4000" b="1" dirty="0">
                <a:solidFill>
                  <a:srgbClr val="CC0000"/>
                </a:solidFill>
                <a:latin typeface="+mj-lt"/>
              </a:rPr>
              <a:t>на базе одного, нескольких или всех учебных предметов</a:t>
            </a:r>
            <a:r>
              <a:rPr lang="ru-RU" sz="4000" b="1" dirty="0">
                <a:latin typeface="+mj-lt"/>
              </a:rPr>
              <a:t>. </a:t>
            </a:r>
          </a:p>
        </p:txBody>
      </p:sp>
      <p:sp>
        <p:nvSpPr>
          <p:cNvPr id="2355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38C84D7-1D81-487E-8536-4928F6F2F500}" type="slidenum">
              <a:rPr lang="ru-RU" smtClean="0"/>
              <a:pPr/>
              <a:t>10</a:t>
            </a:fld>
            <a:endParaRPr lang="ru-RU" smtClean="0"/>
          </a:p>
        </p:txBody>
      </p:sp>
      <p:pic>
        <p:nvPicPr>
          <p:cNvPr id="5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6870700" cy="1600200"/>
          </a:xfrm>
        </p:spPr>
        <p:txBody>
          <a:bodyPr>
            <a:normAutofit/>
          </a:bodyPr>
          <a:lstStyle/>
          <a:p>
            <a:r>
              <a:rPr lang="ru-RU" sz="3800" dirty="0"/>
              <a:t>          </a:t>
            </a:r>
            <a:r>
              <a:rPr lang="ru-RU" sz="3800" dirty="0" smtClean="0"/>
              <a:t> </a:t>
            </a:r>
            <a:r>
              <a:rPr lang="ru-RU" sz="4000" b="1" u="sng" dirty="0" smtClean="0">
                <a:solidFill>
                  <a:srgbClr val="FF0000"/>
                </a:solidFill>
              </a:rPr>
              <a:t>Личностные и   метапредметные </a:t>
            </a:r>
            <a:r>
              <a:rPr lang="ru-RU" sz="4000" b="1" u="sng" dirty="0">
                <a:solidFill>
                  <a:srgbClr val="FF0000"/>
                </a:solidFill>
              </a:rPr>
              <a:t>результаты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r>
              <a:rPr lang="ru-RU" sz="4000" b="1" dirty="0"/>
              <a:t>Что  </a:t>
            </a:r>
            <a:r>
              <a:rPr lang="ru-RU" sz="4000" b="1" dirty="0" smtClean="0"/>
              <a:t>оценивать? </a:t>
            </a:r>
            <a:endParaRPr lang="ru-RU" sz="4000" b="1" dirty="0"/>
          </a:p>
          <a:p>
            <a:r>
              <a:rPr lang="ru-RU" sz="4000" b="1" dirty="0"/>
              <a:t>Как  </a:t>
            </a:r>
            <a:r>
              <a:rPr lang="ru-RU" sz="4000" b="1" dirty="0" smtClean="0"/>
              <a:t>оценивать?</a:t>
            </a:r>
            <a:endParaRPr lang="ru-RU" sz="4000" b="1" dirty="0"/>
          </a:p>
          <a:p>
            <a:r>
              <a:rPr lang="ru-RU" sz="4000" b="1" dirty="0"/>
              <a:t>Чем  </a:t>
            </a:r>
            <a:r>
              <a:rPr lang="ru-RU" sz="4000" b="1" dirty="0" smtClean="0"/>
              <a:t>оценивать?</a:t>
            </a:r>
            <a:endParaRPr lang="ru-RU" sz="4000" b="1" dirty="0"/>
          </a:p>
          <a:p>
            <a:r>
              <a:rPr lang="ru-RU" sz="4000" b="1" dirty="0"/>
              <a:t>Как интерпретировать?</a:t>
            </a:r>
          </a:p>
          <a:p>
            <a:endParaRPr lang="ru-RU" sz="4000" dirty="0"/>
          </a:p>
        </p:txBody>
      </p:sp>
      <p:pic>
        <p:nvPicPr>
          <p:cNvPr id="54276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70" y="5643578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://www.bno.ru/images/qu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928802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b="1" u="sng" dirty="0" smtClean="0">
                <a:solidFill>
                  <a:srgbClr val="FF0000"/>
                </a:solidFill>
              </a:rPr>
              <a:t>Средства диагностики УУД: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b="1" dirty="0" smtClean="0"/>
              <a:t>анкетирование </a:t>
            </a:r>
          </a:p>
          <a:p>
            <a:pPr eaLnBrk="1" hangingPunct="1"/>
            <a:r>
              <a:rPr lang="ru-RU" altLang="ru-RU" b="1" dirty="0" smtClean="0"/>
              <a:t>выполнение </a:t>
            </a:r>
            <a:r>
              <a:rPr lang="ru-RU" altLang="ru-RU" b="1" dirty="0" err="1" smtClean="0"/>
              <a:t>компетентностно-ориентированных</a:t>
            </a:r>
            <a:r>
              <a:rPr lang="ru-RU" altLang="ru-RU" b="1" dirty="0" smtClean="0"/>
              <a:t> заданий </a:t>
            </a:r>
          </a:p>
          <a:p>
            <a:pPr eaLnBrk="1" hangingPunct="1"/>
            <a:r>
              <a:rPr lang="ru-RU" altLang="ru-RU" b="1" dirty="0" smtClean="0"/>
              <a:t> тестирование, решение задач </a:t>
            </a:r>
          </a:p>
          <a:p>
            <a:pPr eaLnBrk="1" hangingPunct="1"/>
            <a:r>
              <a:rPr lang="ru-RU" altLang="ru-RU" b="1" dirty="0" err="1" smtClean="0"/>
              <a:t>самопрезентация</a:t>
            </a:r>
            <a:r>
              <a:rPr lang="ru-RU" altLang="ru-RU" b="1" dirty="0" smtClean="0"/>
              <a:t>,</a:t>
            </a:r>
          </a:p>
          <a:p>
            <a:pPr eaLnBrk="1" hangingPunct="1"/>
            <a:r>
              <a:rPr lang="ru-RU" altLang="ru-RU" b="1" dirty="0" smtClean="0"/>
              <a:t> представление </a:t>
            </a:r>
            <a:r>
              <a:rPr lang="ru-RU" altLang="ru-RU" b="1" dirty="0" err="1" smtClean="0"/>
              <a:t>портфолио</a:t>
            </a:r>
            <a:r>
              <a:rPr lang="ru-RU" altLang="ru-RU" b="1" dirty="0" smtClean="0"/>
              <a:t>, </a:t>
            </a:r>
          </a:p>
          <a:p>
            <a:pPr eaLnBrk="1" hangingPunct="1"/>
            <a:r>
              <a:rPr lang="ru-RU" altLang="ru-RU" b="1" dirty="0" smtClean="0"/>
              <a:t>представление результатов проектной деятельности, </a:t>
            </a:r>
          </a:p>
          <a:p>
            <a:pPr eaLnBrk="1" hangingPunct="1"/>
            <a:r>
              <a:rPr lang="ru-RU" altLang="ru-RU" b="1" dirty="0" smtClean="0"/>
              <a:t>контрольные работы и т.д.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solidFill>
            <a:srgbClr val="82916F"/>
          </a:solidFill>
          <a:ln w="9525">
            <a:solidFill>
              <a:srgbClr val="82916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457200" y="0"/>
            <a:ext cx="76200" cy="6858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30726" name="Picture 5" descr="J02341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D140E5-1F57-4D4C-B8E8-5712C445A5A4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  <p:pic>
        <p:nvPicPr>
          <p:cNvPr id="30728" name="Picture 5" descr="http://csbi-progress.ru/wp-content/uploads/interview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000240"/>
            <a:ext cx="25717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7148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4000" dirty="0" smtClean="0"/>
              <a:t> </a:t>
            </a:r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>ГДЕ НАКАПЛИВАТЬ ОЦЕНКИ И ОТМЕТКИ?</a:t>
            </a:r>
            <a:r>
              <a:rPr lang="ru-RU" sz="4000" u="sng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9" y="714356"/>
            <a:ext cx="8964611" cy="6027757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ru-RU" sz="4000" b="1" dirty="0" smtClean="0"/>
              <a:t> </a:t>
            </a:r>
            <a:r>
              <a:rPr lang="ru-RU" sz="2000" b="1" dirty="0" smtClean="0">
                <a:latin typeface="Arial Black" pitchFamily="34" charset="0"/>
              </a:rPr>
              <a:t>В таблицах образовательных результатов (предметных,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b="1" dirty="0" err="1" smtClean="0">
                <a:latin typeface="Arial Black" pitchFamily="34" charset="0"/>
              </a:rPr>
              <a:t>метапредметных</a:t>
            </a:r>
            <a:r>
              <a:rPr lang="ru-RU" sz="2000" b="1" dirty="0" smtClean="0">
                <a:latin typeface="Arial Black" pitchFamily="34" charset="0"/>
              </a:rPr>
              <a:t>, личностных) и в «</a:t>
            </a:r>
            <a:r>
              <a:rPr lang="ru-RU" sz="2000" b="1" dirty="0" err="1" smtClean="0">
                <a:latin typeface="Arial Black" pitchFamily="34" charset="0"/>
              </a:rPr>
              <a:t>Портфолио</a:t>
            </a:r>
            <a:r>
              <a:rPr lang="ru-RU" sz="2000" b="1" dirty="0" smtClean="0">
                <a:latin typeface="Arial Black" pitchFamily="34" charset="0"/>
              </a:rPr>
              <a:t> достижений».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b="1" dirty="0" smtClean="0">
                <a:latin typeface="Arial Black" pitchFamily="34" charset="0"/>
              </a:rPr>
              <a:t>Таблицы образовательных результатов </a:t>
            </a:r>
            <a:r>
              <a:rPr lang="ru-RU" sz="2000" dirty="0" smtClean="0">
                <a:latin typeface="Arial Black" pitchFamily="34" charset="0"/>
              </a:rPr>
              <a:t>составляются из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latin typeface="Arial Black" pitchFamily="34" charset="0"/>
              </a:rPr>
              <a:t>перечня действий (умений), которыми должен и может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latin typeface="Arial Black" pitchFamily="34" charset="0"/>
              </a:rPr>
              <a:t>овладеть ученик. Таблицы могут быть общими ( по классу) и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latin typeface="Arial Black" pitchFamily="34" charset="0"/>
              </a:rPr>
              <a:t>индивидуальными ( на каждого ученика).В них выставляются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latin typeface="Arial Black" pitchFamily="34" charset="0"/>
              </a:rPr>
              <a:t>отметки (баллы или проценты) в графу того действия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latin typeface="Arial Black" pitchFamily="34" charset="0"/>
              </a:rPr>
              <a:t>(умения), которое было основным в ходе решения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latin typeface="Arial Black" pitchFamily="34" charset="0"/>
              </a:rPr>
              <a:t>конкретной задачи. В таблицах должны быть результаты  трёх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latin typeface="Arial Black" pitchFamily="34" charset="0"/>
              </a:rPr>
              <a:t>видов результатов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: </a:t>
            </a:r>
            <a:r>
              <a:rPr lang="ru-RU" sz="2000" u="sng" dirty="0" smtClean="0">
                <a:solidFill>
                  <a:srgbClr val="7030A0"/>
                </a:solidFill>
                <a:latin typeface="Arial Black" pitchFamily="34" charset="0"/>
              </a:rPr>
              <a:t>ПРЕДМЕТНЫХ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</a:t>
            </a:r>
            <a:r>
              <a:rPr lang="ru-RU" sz="2000" u="sng" dirty="0" smtClean="0">
                <a:solidFill>
                  <a:srgbClr val="7030A0"/>
                </a:solidFill>
                <a:latin typeface="Arial Black" pitchFamily="34" charset="0"/>
              </a:rPr>
              <a:t> МЕТАПРЕДМЕТНЫХ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</a:t>
            </a:r>
            <a:r>
              <a:rPr lang="ru-RU" sz="2000" u="sng" dirty="0" smtClean="0">
                <a:solidFill>
                  <a:srgbClr val="7030A0"/>
                </a:solidFill>
                <a:latin typeface="Arial Black" pitchFamily="34" charset="0"/>
              </a:rPr>
              <a:t> ЛИЧНОСТНЫХ</a:t>
            </a:r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6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6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60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60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60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0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0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60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0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0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60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0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60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60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0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0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60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60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0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0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  <p:bldP spid="4608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929718" cy="785818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Компетентностно - ориентированные тестовые задания 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715436" cy="5197493"/>
          </a:xfrm>
        </p:spPr>
        <p:txBody>
          <a:bodyPr>
            <a:normAutofit fontScale="55000" lnSpcReduction="20000"/>
          </a:bodyPr>
          <a:lstStyle/>
          <a:p>
            <a:r>
              <a:rPr lang="ru-RU" sz="5500" b="1" dirty="0" smtClean="0"/>
              <a:t> По </a:t>
            </a:r>
            <a:r>
              <a:rPr lang="ru-RU" sz="5500" b="1" dirty="0"/>
              <a:t>требованиям ФГОС эти тесты должны быть </a:t>
            </a:r>
            <a:r>
              <a:rPr lang="ru-RU" sz="5500" b="1" dirty="0" err="1" smtClean="0"/>
              <a:t>компетентностно</a:t>
            </a:r>
            <a:r>
              <a:rPr lang="ru-RU" sz="5500" b="1" dirty="0" smtClean="0"/>
              <a:t> -ориентированными заданиями(КОЗ</a:t>
            </a:r>
            <a:r>
              <a:rPr lang="ru-RU" sz="5500" b="1" dirty="0"/>
              <a:t>). </a:t>
            </a:r>
            <a:endParaRPr lang="ru-RU" sz="5500" b="1" dirty="0" smtClean="0"/>
          </a:p>
          <a:p>
            <a:r>
              <a:rPr lang="ru-RU" sz="5500" b="1" i="1" u="sng" dirty="0" smtClean="0">
                <a:solidFill>
                  <a:schemeClr val="accent4"/>
                </a:solidFill>
              </a:rPr>
              <a:t>Это комплекс заданий, основанных </a:t>
            </a:r>
            <a:r>
              <a:rPr lang="ru-RU" sz="5500" b="1" i="1" u="sng" dirty="0">
                <a:solidFill>
                  <a:schemeClr val="accent4"/>
                </a:solidFill>
              </a:rPr>
              <a:t>на  работе с внешней </a:t>
            </a:r>
            <a:r>
              <a:rPr lang="ru-RU" sz="5500" b="1" i="1" u="sng" dirty="0" smtClean="0">
                <a:solidFill>
                  <a:schemeClr val="accent4"/>
                </a:solidFill>
              </a:rPr>
              <a:t>информацией, ориентированных на развитие информационных, учебно-познавательных и коммуникативных </a:t>
            </a:r>
            <a:r>
              <a:rPr lang="ru-RU" sz="5500" b="1" i="1" u="sng" dirty="0">
                <a:solidFill>
                  <a:schemeClr val="accent4"/>
                </a:solidFill>
              </a:rPr>
              <a:t>компетенций. </a:t>
            </a:r>
            <a:endParaRPr lang="ru-RU" sz="5500" b="1" i="1" u="sng" dirty="0" smtClean="0">
              <a:solidFill>
                <a:schemeClr val="accent4"/>
              </a:solidFill>
            </a:endParaRPr>
          </a:p>
          <a:p>
            <a:r>
              <a:rPr lang="ru-RU" sz="5500" b="1" dirty="0" smtClean="0"/>
              <a:t> КОЗ позволяют оценить </a:t>
            </a:r>
            <a:r>
              <a:rPr lang="ru-RU" sz="5500" b="1" dirty="0"/>
              <a:t>сформированность  </a:t>
            </a:r>
            <a:r>
              <a:rPr lang="ru-RU" sz="5500" b="1" dirty="0" smtClean="0"/>
              <a:t>метапредметных </a:t>
            </a:r>
            <a:r>
              <a:rPr lang="ru-RU" sz="5500" b="1" dirty="0"/>
              <a:t>результатов. </a:t>
            </a:r>
            <a:endParaRPr lang="ru-RU" sz="5500" b="1" dirty="0" smtClean="0"/>
          </a:p>
          <a:p>
            <a:r>
              <a:rPr lang="ru-RU" sz="5500" b="1" dirty="0" smtClean="0"/>
              <a:t> Задания должны соответствовать следующим</a:t>
            </a:r>
          </a:p>
          <a:p>
            <a:pPr>
              <a:buNone/>
            </a:pPr>
            <a:r>
              <a:rPr lang="ru-RU" sz="5500" b="1" dirty="0" smtClean="0"/>
              <a:t>     критериям</a:t>
            </a:r>
            <a:r>
              <a:rPr lang="ru-RU" sz="5500" b="1" dirty="0"/>
              <a:t>:</a:t>
            </a:r>
          </a:p>
          <a:p>
            <a:pPr lvl="0"/>
            <a:endParaRPr lang="ru-RU" sz="5500" b="1" dirty="0"/>
          </a:p>
          <a:p>
            <a:endParaRPr lang="ru-RU" sz="4900" b="1" dirty="0"/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500066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Компетентностно - ориентированные тестовые задания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358246" cy="5340369"/>
          </a:xfrm>
        </p:spPr>
        <p:txBody>
          <a:bodyPr>
            <a:noAutofit/>
          </a:bodyPr>
          <a:lstStyle/>
          <a:p>
            <a:pPr algn="just"/>
            <a:r>
              <a:rPr lang="ru-RU" sz="1400" b="1" dirty="0" smtClean="0"/>
              <a:t> Задания с выбором одного правильного ответа из предложенных вариантов</a:t>
            </a:r>
          </a:p>
          <a:p>
            <a:pPr lvl="0"/>
            <a:r>
              <a:rPr lang="ru-RU" sz="1400" b="1" dirty="0" smtClean="0"/>
              <a:t>Задания на множественный выбор</a:t>
            </a:r>
          </a:p>
          <a:p>
            <a:pPr lvl="0"/>
            <a:r>
              <a:rPr lang="ru-RU" sz="1400" b="1" dirty="0" smtClean="0"/>
              <a:t>Задания с выбором наиболее правильного ответа из предложенных вариантов</a:t>
            </a:r>
          </a:p>
          <a:p>
            <a:pPr lvl="0"/>
            <a:r>
              <a:rPr lang="ru-RU" sz="1400" b="1" dirty="0" smtClean="0"/>
              <a:t>Задания с альтернативным ответом (да или нет)</a:t>
            </a:r>
          </a:p>
          <a:p>
            <a:pPr lvl="0"/>
            <a:r>
              <a:rPr lang="ru-RU" sz="1400" b="1" dirty="0" smtClean="0"/>
              <a:t>Задания на установление соответствия</a:t>
            </a:r>
          </a:p>
          <a:p>
            <a:pPr lvl="0"/>
            <a:r>
              <a:rPr lang="ru-RU" sz="1400" b="1" dirty="0" smtClean="0"/>
              <a:t>Задание на установление правильной последовательности</a:t>
            </a:r>
          </a:p>
          <a:p>
            <a:pPr lvl="0"/>
            <a:r>
              <a:rPr lang="ru-RU" sz="1400" b="1" dirty="0" smtClean="0"/>
              <a:t>Задание на сортировку (ранжирование)</a:t>
            </a:r>
          </a:p>
          <a:p>
            <a:pPr lvl="0"/>
            <a:r>
              <a:rPr lang="ru-RU" sz="1400" b="1" dirty="0" smtClean="0"/>
              <a:t>Задание на исключение лишнего</a:t>
            </a:r>
          </a:p>
          <a:p>
            <a:pPr lvl="0"/>
            <a:r>
              <a:rPr lang="ru-RU" sz="1400" b="1" dirty="0" smtClean="0"/>
              <a:t>Задание на завершение предложения</a:t>
            </a:r>
          </a:p>
          <a:p>
            <a:pPr lvl="0"/>
            <a:r>
              <a:rPr lang="ru-RU" sz="1400" b="1" dirty="0" smtClean="0"/>
              <a:t>Задание на дополнение</a:t>
            </a:r>
          </a:p>
          <a:p>
            <a:pPr lvl="0"/>
            <a:r>
              <a:rPr lang="ru-RU" sz="1400" b="1" dirty="0" smtClean="0"/>
              <a:t>Задание с неструктурированным ответом</a:t>
            </a:r>
          </a:p>
          <a:p>
            <a:pPr lvl="0"/>
            <a:r>
              <a:rPr lang="ru-RU" sz="1400" b="1" dirty="0" smtClean="0"/>
              <a:t>Задание с лишними данными</a:t>
            </a:r>
          </a:p>
          <a:p>
            <a:pPr lvl="0"/>
            <a:r>
              <a:rPr lang="ru-RU" sz="1400" b="1" dirty="0" smtClean="0"/>
              <a:t>Задание  с кратким ответом</a:t>
            </a:r>
          </a:p>
          <a:p>
            <a:pPr lvl="0"/>
            <a:r>
              <a:rPr lang="ru-RU" sz="1400" b="1" dirty="0" smtClean="0"/>
              <a:t>Задания с противоречивыми данными</a:t>
            </a:r>
          </a:p>
          <a:p>
            <a:pPr lvl="0"/>
            <a:r>
              <a:rPr lang="ru-RU" sz="1400" b="1" dirty="0" smtClean="0"/>
              <a:t>Задания с недостаточными данными (Многовариантные тестовые задания) </a:t>
            </a:r>
          </a:p>
          <a:p>
            <a:pPr lvl="0"/>
            <a:r>
              <a:rPr lang="ru-RU" sz="1400" b="1" dirty="0" smtClean="0"/>
              <a:t>Расчётные задания закрытой формы с выбором ответа</a:t>
            </a:r>
          </a:p>
          <a:p>
            <a:pPr lvl="0"/>
            <a:r>
              <a:rPr lang="ru-RU" sz="1400" b="1" dirty="0" smtClean="0"/>
              <a:t>Задание на вычисление ответа</a:t>
            </a:r>
          </a:p>
          <a:p>
            <a:pPr lvl="0"/>
            <a:r>
              <a:rPr lang="ru-RU" sz="1400" b="1" dirty="0" smtClean="0"/>
              <a:t>Комбинированные задания</a:t>
            </a:r>
          </a:p>
          <a:p>
            <a:pPr lvl="0"/>
            <a:r>
              <a:rPr lang="ru-RU" sz="1400" b="1" dirty="0" smtClean="0"/>
              <a:t>Мини – кейс  с вариантами ответов</a:t>
            </a:r>
          </a:p>
          <a:p>
            <a:pPr lvl="0"/>
            <a:r>
              <a:rPr lang="ru-RU" sz="1400" b="1" dirty="0" smtClean="0"/>
              <a:t>Мини- кейс    без вариантов ответа</a:t>
            </a:r>
          </a:p>
          <a:p>
            <a:pPr lvl="0"/>
            <a:r>
              <a:rPr lang="ru-RU" sz="1400" b="1" dirty="0" smtClean="0"/>
              <a:t>Задание со свободно конструируемым ответом</a:t>
            </a:r>
          </a:p>
          <a:p>
            <a:pPr lvl="0"/>
            <a:r>
              <a:rPr lang="ru-RU" sz="1400" b="1" dirty="0" smtClean="0"/>
              <a:t>Творческие задания</a:t>
            </a:r>
            <a:endParaRPr lang="ru-RU" sz="1400" dirty="0"/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2000" b="1" dirty="0"/>
              <a:t>Компетентностно - ориентированные тестовые задания по музыке 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848375"/>
          <a:ext cx="8643998" cy="5303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281"/>
                <a:gridCol w="3057181"/>
                <a:gridCol w="3571900"/>
                <a:gridCol w="1571636"/>
              </a:tblGrid>
              <a:tr h="469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latin typeface="Times New Roman"/>
                          <a:ea typeface="Calibri"/>
                          <a:cs typeface="Times New Roman"/>
                        </a:rPr>
                        <a:t>      № задания</a:t>
                      </a:r>
                      <a:endParaRPr lang="ru-RU" sz="105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latin typeface="Times New Roman"/>
                          <a:ea typeface="Calibri"/>
                          <a:cs typeface="Times New Roman"/>
                        </a:rPr>
                        <a:t>                    Вид задания</a:t>
                      </a:r>
                      <a:endParaRPr lang="ru-RU" sz="105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</a:t>
                      </a:r>
                      <a:r>
                        <a:rPr lang="ru-RU" sz="1050" b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50" b="0" dirty="0">
                          <a:latin typeface="Times New Roman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05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dirty="0">
                          <a:latin typeface="Times New Roman"/>
                          <a:ea typeface="Calibri"/>
                          <a:cs typeface="Times New Roman"/>
                        </a:rPr>
                        <a:t>     Формируемые УУД</a:t>
                      </a:r>
                      <a:endParaRPr lang="ru-RU" sz="105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1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Задания  с выбором одного правильного ответа из предложенных вариантов: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  Какому композитору принадлежат слова</a:t>
                      </a:r>
                      <a:r>
                        <a:rPr lang="ru-RU" sz="1200" b="1" i="1" dirty="0">
                          <a:latin typeface="+mn-lt"/>
                          <a:ea typeface="Calibri"/>
                          <a:cs typeface="Times New Roman"/>
                        </a:rPr>
                        <a:t>: </a:t>
                      </a:r>
                      <a:endParaRPr lang="ru-RU" sz="12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+mn-lt"/>
                          <a:ea typeface="Calibri"/>
                          <a:cs typeface="Times New Roman"/>
                        </a:rPr>
                        <a:t>«Я ещё не встречал человека, более   меня влюблённого в матушку  Русь»? </a:t>
                      </a:r>
                      <a:endParaRPr lang="ru-RU" sz="12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+mn-lt"/>
                          <a:ea typeface="Calibri"/>
                          <a:cs typeface="Times New Roman"/>
                        </a:rPr>
                        <a:t>а) М. И. Глинка б) П. И. Чайковский в) М. П. Мусоргский</a:t>
                      </a:r>
                      <a:endParaRPr lang="ru-RU" sz="12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коммуникативные</a:t>
                      </a:r>
                    </a:p>
                  </a:txBody>
                  <a:tcPr marL="68580" marR="68580" marT="0" marB="0"/>
                </a:tc>
              </a:tr>
              <a:tr h="857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+mn-lt"/>
                          <a:ea typeface="Calibri"/>
                          <a:cs typeface="Times New Roman"/>
                        </a:rPr>
                        <a:t>Задания на множественный выбор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+mn-lt"/>
                          <a:ea typeface="Calibri"/>
                          <a:cs typeface="Times New Roman"/>
                        </a:rPr>
                        <a:t>Выбери из списка немецких композиторов:</a:t>
                      </a:r>
                    </a:p>
                    <a:p>
                      <a:pPr marL="361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+mn-lt"/>
                          <a:ea typeface="Calibri"/>
                          <a:cs typeface="Times New Roman"/>
                        </a:rPr>
                        <a:t> И.Бах, В.Моцарт, П.Чайковский, Н.Римский – Корсаков, Л.Бетховен</a:t>
                      </a:r>
                      <a:endParaRPr lang="ru-RU" sz="1200" b="1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регулятивные</a:t>
                      </a:r>
                    </a:p>
                  </a:txBody>
                  <a:tcPr marL="68580" marR="68580" marT="0" marB="0"/>
                </a:tc>
              </a:tr>
              <a:tr h="1028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+mn-lt"/>
                          <a:ea typeface="Calibri"/>
                          <a:cs typeface="Times New Roman"/>
                        </a:rPr>
                        <a:t>Задание с выбором наиболее правильного ответа из предложенных вариантов: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+mn-lt"/>
                          <a:ea typeface="Calibri"/>
                          <a:cs typeface="Times New Roman"/>
                        </a:rPr>
                        <a:t>Выбери  наиболее точный ответ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+mn-lt"/>
                          <a:ea typeface="Calibri"/>
                          <a:cs typeface="Times New Roman"/>
                        </a:rPr>
                        <a:t>Что такое увертюра? а) произведение для оркестра </a:t>
                      </a:r>
                      <a:endParaRPr lang="ru-RU" sz="1200" b="1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+mn-lt"/>
                          <a:ea typeface="Calibri"/>
                          <a:cs typeface="Times New Roman"/>
                        </a:rPr>
                        <a:t>б) вступление к опере в) вступление к кинофильм</a:t>
                      </a:r>
                      <a:endParaRPr lang="ru-RU" sz="1200" b="1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коммуникативные</a:t>
                      </a:r>
                    </a:p>
                  </a:txBody>
                  <a:tcPr marL="68580" marR="68580" marT="0" marB="0"/>
                </a:tc>
              </a:tr>
              <a:tr h="833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Задания на установление правильной последовательности: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Определи правильную последовательность нот:</a:t>
                      </a: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до, </a:t>
                      </a:r>
                      <a:r>
                        <a:rPr lang="ru-RU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ре,ми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соль,ля,си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фа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до, </a:t>
                      </a:r>
                      <a:r>
                        <a:rPr lang="ru-RU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ре,ми,фа,соль,ля,си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до, </a:t>
                      </a:r>
                      <a:r>
                        <a:rPr lang="ru-RU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ми,фа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ре, </a:t>
                      </a:r>
                      <a:r>
                        <a:rPr lang="ru-RU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соль,ля,си</a:t>
                      </a:r>
                      <a:endParaRPr lang="ru-RU" sz="1200" b="1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Calibri"/>
                          <a:cs typeface="Times New Roman"/>
                        </a:rPr>
                        <a:t>регулятивные</a:t>
                      </a:r>
                    </a:p>
                  </a:txBody>
                  <a:tcPr marL="68580" marR="68580" marT="0" marB="0"/>
                </a:tc>
              </a:tr>
              <a:tr h="7051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Задание на сортировку (ранжирование):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Выбери из списка музыкальные жанры: </a:t>
                      </a:r>
                    </a:p>
                    <a:p>
                      <a:pPr marL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+mn-lt"/>
                          <a:ea typeface="Calibri"/>
                          <a:cs typeface="Times New Roman"/>
                        </a:rPr>
                        <a:t>балет, сонет, опера, увертюра, пейзаж, поэма, романс, прелюдия, мюзикл, легенда</a:t>
                      </a:r>
                      <a:endParaRPr lang="ru-RU" sz="12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  <a:cs typeface="Times New Roman"/>
                        </a:rPr>
                        <a:t>познавательные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u="sng" dirty="0">
                <a:solidFill>
                  <a:srgbClr val="FF0000"/>
                </a:solidFill>
              </a:rPr>
              <a:t>С</a:t>
            </a:r>
            <a:r>
              <a:rPr lang="ru-RU" b="1" u="sng" dirty="0" smtClean="0">
                <a:solidFill>
                  <a:srgbClr val="FF0000"/>
                </a:solidFill>
              </a:rPr>
              <a:t>пецификация итоговой  комплексной  работы 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3600" b="1" dirty="0"/>
              <a:t>Комплексная итоговая  работа проводится после изучения основного содержания учебных программ по предметам.</a:t>
            </a:r>
          </a:p>
          <a:p>
            <a:r>
              <a:rPr lang="ru-RU" sz="3600" b="1" dirty="0"/>
              <a:t>Каждое комплексное задание состоит из текста и системы вопросов или заданий к данному      тексту. </a:t>
            </a:r>
          </a:p>
        </p:txBody>
      </p:sp>
      <p:pic>
        <p:nvPicPr>
          <p:cNvPr id="512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786454"/>
            <a:ext cx="2133584" cy="83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Итоговая  комплексная   работа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rmAutofit fontScale="92500"/>
          </a:bodyPr>
          <a:lstStyle/>
          <a:p>
            <a:r>
              <a:rPr lang="ru-RU" b="1" u="sng" dirty="0"/>
              <a:t>ИТОГОВАЯ МЕТАПРЕДМЕТНАЯ КОМПЛЕКСНАЯ РАБОТА </a:t>
            </a:r>
            <a:r>
              <a:rPr lang="ru-RU" b="1" dirty="0"/>
              <a:t>- это система заданий по изучаемым предметам, составленных к предлагаемому для чтения тексту. Работа направлена на выявление уровня сформированности универсальных учебных действий   учащихся. Структура и содержание каждой работы определяется двумя междисциплинарными программами: «Чтение. Работа с текстом» и «Формирование универсальных учебных действий».</a:t>
            </a:r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u="sng" dirty="0">
                <a:solidFill>
                  <a:srgbClr val="FF0000"/>
                </a:solidFill>
              </a:rPr>
              <a:t>СПЕЦИФИКАЦИЯ</a:t>
            </a:r>
            <a:r>
              <a:rPr lang="ru-RU" sz="2400" u="sng" dirty="0">
                <a:solidFill>
                  <a:srgbClr val="FF0000"/>
                </a:solidFill>
              </a:rPr>
              <a:t/>
            </a:r>
            <a:br>
              <a:rPr lang="ru-RU" sz="2400" u="sng" dirty="0">
                <a:solidFill>
                  <a:srgbClr val="FF0000"/>
                </a:solidFill>
              </a:rPr>
            </a:br>
            <a:r>
              <a:rPr lang="ru-RU" sz="2400" b="1" u="sng" dirty="0">
                <a:solidFill>
                  <a:srgbClr val="FF0000"/>
                </a:solidFill>
              </a:rPr>
              <a:t>ИТОГОВОЙ  КОМПЛЕКСНОЙ  РАБОТЫ  5-6  КЛАСС</a:t>
            </a:r>
            <a:r>
              <a:rPr lang="ru-RU" sz="2400" u="sng" dirty="0">
                <a:solidFill>
                  <a:srgbClr val="FF0000"/>
                </a:solidFill>
              </a:rPr>
              <a:t/>
            </a:r>
            <a:br>
              <a:rPr lang="ru-RU" sz="2400" u="sng" dirty="0">
                <a:solidFill>
                  <a:srgbClr val="FF0000"/>
                </a:solidFill>
              </a:rPr>
            </a:b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>
                <a:solidFill>
                  <a:srgbClr val="7030A0"/>
                </a:solidFill>
              </a:rPr>
              <a:t>Цель комплексной работы </a:t>
            </a:r>
            <a:r>
              <a:rPr lang="ru-RU" b="1" dirty="0"/>
              <a:t>– определить уровень  сформированности  метапредметных  результатов у учащихся 5-6 классов  по итогам освоения программы за 5-6 классы  основной  школы.</a:t>
            </a:r>
          </a:p>
          <a:p>
            <a:r>
              <a:rPr lang="ru-RU" b="1" u="sng" dirty="0">
                <a:solidFill>
                  <a:srgbClr val="7030A0"/>
                </a:solidFill>
              </a:rPr>
              <a:t>Задачи комплексной работы </a:t>
            </a:r>
            <a:r>
              <a:rPr lang="ru-RU" b="1" dirty="0"/>
              <a:t>– установить уровень овладения ключевыми умениями  (сформированность навыков чтения, умение работать с текстом, понимать и выполнять инструкции), позволяющими успешно продвигаться в освоении учебного материала на следующем этапе обучения.</a:t>
            </a:r>
          </a:p>
          <a:p>
            <a:r>
              <a:rPr lang="ru-RU" b="1" u="sng" dirty="0">
                <a:solidFill>
                  <a:srgbClr val="7030A0"/>
                </a:solidFill>
              </a:rPr>
              <a:t>Комплексная работа </a:t>
            </a:r>
            <a:r>
              <a:rPr lang="ru-RU" b="1" dirty="0"/>
              <a:t>состоит из двух частей. Основная часть, которая проверяет сформированность  метапредметных  результатов на базовом уровне, вторая,  где выполняется дополнительная часть, которая проверяет  сформированность  метапредметных  результатов  на  повышенном уровне.</a:t>
            </a:r>
          </a:p>
          <a:p>
            <a:r>
              <a:rPr lang="ru-RU" b="1" u="sng" dirty="0">
                <a:solidFill>
                  <a:srgbClr val="7030A0"/>
                </a:solidFill>
              </a:rPr>
              <a:t>Максимальный балл </a:t>
            </a:r>
            <a:r>
              <a:rPr lang="ru-RU" b="1" dirty="0"/>
              <a:t>за выполнение всей работы — 14 баллов (за задания базового уровня сложности — 9, повышенной сложности — 5 баллов).</a:t>
            </a:r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  Современный урок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0" y="1071563"/>
          <a:ext cx="88582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4213" y="5143512"/>
            <a:ext cx="785812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Основа </a:t>
            </a:r>
            <a:r>
              <a:rPr lang="ru-RU" sz="4000" b="1" dirty="0" err="1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компетентностного</a:t>
            </a:r>
            <a:r>
              <a:rPr lang="ru-RU" sz="4000" b="1" dirty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подхода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6578" y="2428868"/>
            <a:ext cx="1928826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  </a:t>
            </a:r>
          </a:p>
          <a:p>
            <a:pPr algn="ctr"/>
            <a:endParaRPr lang="ru-RU" sz="15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+mj-lt"/>
              </a:rPr>
              <a:t>ЛИЧНОСТНЫЕ</a:t>
            </a:r>
          </a:p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+mj-lt"/>
              </a:rPr>
              <a:t> И </a:t>
            </a:r>
          </a:p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+mj-lt"/>
              </a:rPr>
              <a:t>МЕТАПРЕДМЕТНЫЕ УУД</a:t>
            </a:r>
          </a:p>
        </p:txBody>
      </p:sp>
      <p:pic>
        <p:nvPicPr>
          <p:cNvPr id="7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670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Самооценка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Система оценивания должна выстраиваться таким образом, чтобы сами учащиеся включались в контрольно-оценочную деятельность, приобретая навыки и привычку к самооценке и </a:t>
            </a:r>
            <a:r>
              <a:rPr lang="ru-RU" b="1" dirty="0" err="1"/>
              <a:t>взаимооценке</a:t>
            </a:r>
            <a:r>
              <a:rPr lang="ru-RU" b="1" dirty="0"/>
              <a:t>. Лист самооценки на уроке может быть разным, соответственно предмету. С одной стороны этот документ работает на рефлексию урока, что  является обязательным компонентом урока  по ФГОС, а другой стороны является помощником учителя для комплексного  оценивания  достижений ученика. </a:t>
            </a:r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142852"/>
            <a:ext cx="7429551" cy="1630386"/>
          </a:xfrm>
          <a:solidFill>
            <a:srgbClr val="FDF3E7"/>
          </a:solidFill>
          <a:ln>
            <a:solidFill>
              <a:srgbClr val="FDF3E7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3600" b="1" u="sng" dirty="0" smtClean="0">
                <a:solidFill>
                  <a:srgbClr val="FF0000"/>
                </a:solidFill>
              </a:rPr>
              <a:t>Анкета «Определение уровней мотивации по предмету «Музыка»</a:t>
            </a: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214282" y="1500174"/>
            <a:ext cx="871543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000" b="1" i="0" dirty="0">
                <a:solidFill>
                  <a:srgbClr val="0D0D0D"/>
                </a:solidFill>
                <a:latin typeface="Arial" charset="0"/>
              </a:rPr>
              <a:t>1.Тебе нравится посещать уроки музыки?</a:t>
            </a:r>
          </a:p>
          <a:p>
            <a:pPr eaLnBrk="1" hangingPunct="1"/>
            <a:r>
              <a:rPr lang="ru-RU" altLang="ru-RU" sz="2000" b="1" i="0" dirty="0">
                <a:solidFill>
                  <a:srgbClr val="0D0D0D"/>
                </a:solidFill>
                <a:latin typeface="Arial" charset="0"/>
              </a:rPr>
              <a:t>2. Если у вас отменят урок музыки, как ты к этому отнесёшься?</a:t>
            </a:r>
          </a:p>
          <a:p>
            <a:pPr eaLnBrk="1" hangingPunct="1"/>
            <a:r>
              <a:rPr lang="ru-RU" altLang="ru-RU" sz="2000" b="1" i="0" dirty="0">
                <a:solidFill>
                  <a:srgbClr val="0D0D0D"/>
                </a:solidFill>
                <a:latin typeface="Arial" charset="0"/>
              </a:rPr>
              <a:t>3. Ты часто рассказываешь о том, что вы делаете на уроке музыки родителям?</a:t>
            </a:r>
          </a:p>
          <a:p>
            <a:pPr eaLnBrk="1" hangingPunct="1"/>
            <a:r>
              <a:rPr lang="ru-RU" altLang="ru-RU" sz="2000" b="1" i="0" dirty="0">
                <a:solidFill>
                  <a:srgbClr val="0D0D0D"/>
                </a:solidFill>
                <a:latin typeface="Arial" charset="0"/>
              </a:rPr>
              <a:t>4.  Ты хотел бы, чтобы у тебя был менее строгий </a:t>
            </a:r>
            <a:r>
              <a:rPr lang="ru-RU" altLang="ru-RU" sz="2000" b="1" i="0" dirty="0" smtClean="0">
                <a:solidFill>
                  <a:srgbClr val="0D0D0D"/>
                </a:solidFill>
                <a:latin typeface="Arial" charset="0"/>
              </a:rPr>
              <a:t>учитель?</a:t>
            </a:r>
            <a:endParaRPr lang="ru-RU" altLang="ru-RU" sz="2000" b="1" i="0" dirty="0">
              <a:solidFill>
                <a:srgbClr val="0D0D0D"/>
              </a:solidFill>
              <a:latin typeface="Arial" charset="0"/>
            </a:endParaRPr>
          </a:p>
          <a:p>
            <a:pPr eaLnBrk="1" hangingPunct="1"/>
            <a:r>
              <a:rPr lang="ru-RU" altLang="ru-RU" sz="2000" b="1" i="0" dirty="0">
                <a:solidFill>
                  <a:srgbClr val="0D0D0D"/>
                </a:solidFill>
                <a:latin typeface="Arial" charset="0"/>
              </a:rPr>
              <a:t>5. Тебе нравится музыка, которая звучит на уроке?</a:t>
            </a:r>
          </a:p>
          <a:p>
            <a:pPr eaLnBrk="1" hangingPunct="1"/>
            <a:r>
              <a:rPr lang="ru-RU" altLang="ru-RU" sz="2000" b="1" i="0" dirty="0">
                <a:solidFill>
                  <a:srgbClr val="0D0D0D"/>
                </a:solidFill>
                <a:latin typeface="Arial" charset="0"/>
              </a:rPr>
              <a:t>6. Тебе нравится заниматься различными видами исполнительской </a:t>
            </a:r>
            <a:r>
              <a:rPr lang="ru-RU" altLang="ru-RU" sz="2000" b="1" i="0" dirty="0" smtClean="0">
                <a:solidFill>
                  <a:srgbClr val="0D0D0D"/>
                </a:solidFill>
                <a:latin typeface="Arial" charset="0"/>
              </a:rPr>
              <a:t>деятельности?</a:t>
            </a:r>
            <a:endParaRPr lang="ru-RU" altLang="ru-RU" sz="2000" b="1" i="0" dirty="0">
              <a:solidFill>
                <a:srgbClr val="0D0D0D"/>
              </a:solidFill>
              <a:latin typeface="Arial" charset="0"/>
            </a:endParaRPr>
          </a:p>
          <a:p>
            <a:pPr eaLnBrk="1" hangingPunct="1"/>
            <a:r>
              <a:rPr lang="ru-RU" altLang="ru-RU" sz="2000" b="1" i="0" dirty="0">
                <a:solidFill>
                  <a:srgbClr val="0D0D0D"/>
                </a:solidFill>
                <a:latin typeface="Arial" charset="0"/>
              </a:rPr>
              <a:t>7. Ты хотел бы, чтобы вам чаще задали на дом творческие </a:t>
            </a:r>
            <a:r>
              <a:rPr lang="ru-RU" altLang="ru-RU" sz="2000" b="1" i="0" dirty="0" smtClean="0">
                <a:solidFill>
                  <a:srgbClr val="0D0D0D"/>
                </a:solidFill>
                <a:latin typeface="Arial" charset="0"/>
              </a:rPr>
              <a:t>задания?</a:t>
            </a:r>
            <a:endParaRPr lang="ru-RU" altLang="ru-RU" sz="2000" b="1" i="0" dirty="0">
              <a:solidFill>
                <a:srgbClr val="0D0D0D"/>
              </a:solidFill>
              <a:latin typeface="Arial" charset="0"/>
            </a:endParaRPr>
          </a:p>
          <a:p>
            <a:pPr algn="ctr" eaLnBrk="1" hangingPunct="1"/>
            <a:endParaRPr lang="ru-RU" altLang="ru-RU" sz="1600" b="1" i="0" dirty="0" smtClean="0">
              <a:solidFill>
                <a:srgbClr val="0D0D0D"/>
              </a:solidFill>
              <a:latin typeface="Arial" charset="0"/>
            </a:endParaRPr>
          </a:p>
          <a:p>
            <a:pPr algn="ctr" eaLnBrk="1" hangingPunct="1"/>
            <a:r>
              <a:rPr lang="ru-RU" altLang="ru-RU" sz="1600" b="1" i="0" dirty="0" smtClean="0">
                <a:solidFill>
                  <a:srgbClr val="0D0D0D"/>
                </a:solidFill>
                <a:latin typeface="Arial" charset="0"/>
              </a:rPr>
              <a:t>Система </a:t>
            </a:r>
            <a:r>
              <a:rPr lang="ru-RU" altLang="ru-RU" sz="1600" b="1" i="0" dirty="0">
                <a:solidFill>
                  <a:srgbClr val="0D0D0D"/>
                </a:solidFill>
                <a:latin typeface="Arial" charset="0"/>
              </a:rPr>
              <a:t>бальных оценок</a:t>
            </a:r>
          </a:p>
          <a:p>
            <a:pPr eaLnBrk="1" hangingPunct="1"/>
            <a:r>
              <a:rPr lang="ru-RU" altLang="ru-RU" sz="1600" b="1" i="0" dirty="0">
                <a:solidFill>
                  <a:srgbClr val="0D0D0D"/>
                </a:solidFill>
                <a:latin typeface="Arial" charset="0"/>
              </a:rPr>
              <a:t>-ответ ребенка, свидетельствующий о его положительном отношении к уроку музыки, оценивается в 3 балла;</a:t>
            </a:r>
          </a:p>
          <a:p>
            <a:pPr eaLnBrk="1" hangingPunct="1"/>
            <a:r>
              <a:rPr lang="ru-RU" altLang="ru-RU" sz="1600" b="1" i="0" dirty="0">
                <a:solidFill>
                  <a:srgbClr val="0D0D0D"/>
                </a:solidFill>
                <a:latin typeface="Arial" charset="0"/>
              </a:rPr>
              <a:t> -нейтральный ответ (не знаю, бывает по-разному и т.п.) оценивается в 2 балла;</a:t>
            </a:r>
          </a:p>
          <a:p>
            <a:pPr eaLnBrk="1" hangingPunct="1"/>
            <a:r>
              <a:rPr lang="ru-RU" altLang="ru-RU" sz="1600" b="1" i="0" dirty="0">
                <a:solidFill>
                  <a:srgbClr val="0D0D0D"/>
                </a:solidFill>
                <a:latin typeface="Arial" charset="0"/>
              </a:rPr>
              <a:t> -ответ, позволяющий судить об отрицательном отношении ребенка  занятиям музыкой, оценивается в 1 балл.</a:t>
            </a:r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643051"/>
            <a:ext cx="7559675" cy="3714776"/>
          </a:xfrm>
          <a:noFill/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2800" b="1" dirty="0" smtClean="0">
                <a:effectLst/>
                <a:cs typeface="Times New Roman" pitchFamily="18" charset="0"/>
              </a:rPr>
              <a:t>Для чего нужна в жизни музыка?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effectLst/>
                <a:cs typeface="Times New Roman" pitchFamily="18" charset="0"/>
              </a:rPr>
              <a:t>Какие произведения ты знаешь?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effectLst/>
                <a:cs typeface="Times New Roman" pitchFamily="18" charset="0"/>
              </a:rPr>
              <a:t>Где ты слушаешь музыку? (радио, телевидение, концерты)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effectLst/>
                <a:cs typeface="Times New Roman" pitchFamily="18" charset="0"/>
              </a:rPr>
              <a:t>Встречаешься ли с музыкой вне урока? Где?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effectLst/>
                <a:cs typeface="Times New Roman" pitchFamily="18" charset="0"/>
              </a:rPr>
              <a:t>Любишь ли петь дома? Что поешь? Что поют родители дома, в гостях?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effectLst/>
                <a:cs typeface="Times New Roman" pitchFamily="18" charset="0"/>
              </a:rPr>
              <a:t>Какую музыку слышал в последний раз с родителями, где?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effectLst/>
                <a:cs typeface="Times New Roman" pitchFamily="18" charset="0"/>
              </a:rPr>
              <a:t>Какие музыкальные передачи понравились в последнее время? Почему?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428728" y="0"/>
            <a:ext cx="6643734" cy="1372683"/>
          </a:xfrm>
          <a:prstGeom prst="rect">
            <a:avLst/>
          </a:prstGeom>
          <a:solidFill>
            <a:srgbClr val="FDF3E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ru-RU" altLang="ru-RU" b="1" i="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Анкета</a:t>
            </a: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ru-RU" altLang="ru-RU" b="1" i="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“Как ты относишься к музыке?”</a:t>
            </a:r>
            <a:endParaRPr lang="ru-RU" altLang="ru-RU" i="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268" name="Picture 7" descr="a94ebd8eb2cd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857387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849630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5786" y="1357298"/>
            <a:ext cx="76438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    «В педагогическом мастерстве    учителей  сердцевину образует их    способность   точно оценивать   прогресс учеников».</a:t>
            </a:r>
          </a:p>
          <a:p>
            <a:r>
              <a:rPr lang="ru-RU" sz="4000" b="1" dirty="0" smtClean="0"/>
              <a:t>М. </a:t>
            </a:r>
            <a:r>
              <a:rPr lang="ru-RU" sz="4000" b="1" dirty="0" err="1" smtClean="0"/>
              <a:t>Барбер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7570787" cy="993775"/>
          </a:xfrm>
        </p:spPr>
        <p:txBody>
          <a:bodyPr>
            <a:normAutofit fontScale="90000"/>
          </a:bodyPr>
          <a:lstStyle/>
          <a:p>
            <a:pPr indent="179388" eaLnBrk="1" hangingPunct="1">
              <a:lnSpc>
                <a:spcPct val="90000"/>
              </a:lnSpc>
              <a:tabLst>
                <a:tab pos="5949950" algn="l"/>
              </a:tabLst>
            </a:pPr>
            <a:r>
              <a:rPr lang="ru-RU" altLang="ru-RU" sz="3100" b="1" u="sng" dirty="0" smtClean="0">
                <a:solidFill>
                  <a:srgbClr val="FF0000"/>
                </a:solidFill>
              </a:rPr>
              <a:t>Недостатки традиционной системы оценивания учебных достижений учащихся:</a:t>
            </a:r>
            <a:r>
              <a:rPr lang="ru-RU" alt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85786" y="1341438"/>
            <a:ext cx="7901014" cy="4784725"/>
          </a:xfrm>
        </p:spPr>
        <p:txBody>
          <a:bodyPr>
            <a:normAutofit fontScale="92500" lnSpcReduction="20000"/>
          </a:bodyPr>
          <a:lstStyle/>
          <a:p>
            <a:pPr marL="628650" indent="-285750" algn="just" eaLnBrk="1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5951220" algn="l"/>
              </a:tabLst>
              <a:defRPr/>
            </a:pP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направленность оценки преимущественно на внешний контроль;</a:t>
            </a:r>
            <a:endParaRPr lang="ru-RU" sz="19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180340" algn="just" eaLnBrk="1" hangingPunct="1">
              <a:lnSpc>
                <a:spcPct val="90000"/>
              </a:lnSpc>
              <a:spcAft>
                <a:spcPts val="0"/>
              </a:spcAft>
              <a:tabLst>
                <a:tab pos="5951220" algn="l"/>
              </a:tabLst>
              <a:defRPr/>
            </a:pP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преимущественная ориентация контрольно-оценочных средств на проверку репродуктивного уровня, на проверку </a:t>
            </a:r>
            <a:r>
              <a:rPr lang="ru-RU" sz="1900" b="1" spc="-10" dirty="0" err="1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фактологических</a:t>
            </a: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 знаний;</a:t>
            </a:r>
            <a:endParaRPr lang="ru-RU" sz="19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180340" algn="just" eaLnBrk="1" hangingPunct="1">
              <a:lnSpc>
                <a:spcPct val="90000"/>
              </a:lnSpc>
              <a:spcAft>
                <a:spcPts val="0"/>
              </a:spcAft>
              <a:tabLst>
                <a:tab pos="5951220" algn="l"/>
              </a:tabLst>
              <a:defRPr/>
            </a:pPr>
            <a:r>
              <a:rPr lang="ru-RU" sz="1900" b="1" u="sng" spc="-10" dirty="0" smtClean="0">
                <a:solidFill>
                  <a:srgbClr val="7030A0"/>
                </a:solidFill>
                <a:latin typeface="Arial" pitchFamily="34" charset="0"/>
                <a:ea typeface="Calibri"/>
                <a:cs typeface="Arial" pitchFamily="34" charset="0"/>
              </a:rPr>
              <a:t>отсутствие у учителя общих критериев оценивания стандартизированных измерителей и единых шкал;</a:t>
            </a:r>
            <a:endParaRPr lang="ru-RU" sz="1900" b="1" u="sng" dirty="0" smtClean="0">
              <a:solidFill>
                <a:srgbClr val="7030A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indent="180340" algn="just" eaLnBrk="1" hangingPunct="1">
              <a:lnSpc>
                <a:spcPct val="90000"/>
              </a:lnSpc>
              <a:spcAft>
                <a:spcPts val="0"/>
              </a:spcAft>
              <a:tabLst>
                <a:tab pos="5951220" algn="l"/>
              </a:tabLst>
              <a:defRPr/>
            </a:pP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основным системообразующим элементом системы оценивания является нормативная оценка, призванная сравнивать ребенка с некоторой извне установленной нормой и подгонять всех под один заданный стандарт;</a:t>
            </a:r>
            <a:endParaRPr lang="ru-RU" sz="19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180340" algn="just" eaLnBrk="1" hangingPunct="1">
              <a:lnSpc>
                <a:spcPct val="90000"/>
              </a:lnSpc>
              <a:spcAft>
                <a:spcPts val="0"/>
              </a:spcAft>
              <a:tabLst>
                <a:tab pos="5951220" algn="l"/>
              </a:tabLst>
              <a:defRPr/>
            </a:pPr>
            <a:r>
              <a:rPr lang="ru-RU" sz="1900" b="1" u="sng" spc="-10" dirty="0" smtClean="0">
                <a:solidFill>
                  <a:srgbClr val="7030A0"/>
                </a:solidFill>
                <a:latin typeface="Arial" pitchFamily="34" charset="0"/>
                <a:ea typeface="Calibri"/>
                <a:cs typeface="Arial" pitchFamily="34" charset="0"/>
              </a:rPr>
              <a:t>критерии оценки не содержат описания действий или деятельности, свидетельствующих о достижении какого-либо результата;</a:t>
            </a:r>
            <a:endParaRPr lang="ru-RU" sz="1900" b="1" u="sng" dirty="0" smtClean="0">
              <a:solidFill>
                <a:srgbClr val="7030A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indent="180340" algn="just" eaLnBrk="1" hangingPunct="1">
              <a:lnSpc>
                <a:spcPct val="90000"/>
              </a:lnSpc>
              <a:spcAft>
                <a:spcPts val="0"/>
              </a:spcAft>
              <a:tabLst>
                <a:tab pos="5951220" algn="l"/>
              </a:tabLst>
              <a:defRPr/>
            </a:pP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нет четких требований к уровню </a:t>
            </a:r>
            <a:r>
              <a:rPr lang="ru-RU" sz="1900" b="1" spc="-10" dirty="0" err="1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обученности</a:t>
            </a: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 по конкретным предметам;</a:t>
            </a:r>
            <a:endParaRPr lang="ru-RU" sz="19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180340" algn="just" eaLnBrk="1" hangingPunct="1">
              <a:lnSpc>
                <a:spcPct val="90000"/>
              </a:lnSpc>
              <a:spcAft>
                <a:spcPts val="0"/>
              </a:spcAft>
              <a:tabLst>
                <a:tab pos="5951220" algn="l"/>
              </a:tabLst>
              <a:defRPr/>
            </a:pP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часто оценки завышаются, большую роль играет субъективный фактор;</a:t>
            </a:r>
            <a:endParaRPr lang="ru-RU" sz="19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180340" algn="just" eaLnBrk="1" hangingPunct="1">
              <a:lnSpc>
                <a:spcPct val="90000"/>
              </a:lnSpc>
              <a:spcAft>
                <a:spcPts val="0"/>
              </a:spcAft>
              <a:tabLst>
                <a:tab pos="5951220" algn="l"/>
              </a:tabLst>
              <a:defRPr/>
            </a:pP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подведение итогов </a:t>
            </a:r>
            <a:r>
              <a:rPr lang="ru-RU" sz="1900" b="1" spc="-10" dirty="0" err="1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обученности</a:t>
            </a: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 происходит по совокупности текущих отметок, что не дает возможность учитывать действительную динамику </a:t>
            </a:r>
            <a:r>
              <a:rPr lang="ru-RU" sz="1900" b="1" spc="-10" dirty="0" err="1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обученности</a:t>
            </a:r>
            <a:r>
              <a:rPr lang="ru-RU" sz="1900" b="1" spc="-10" dirty="0" smtClean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rPr>
              <a:t>.</a:t>
            </a:r>
            <a:endParaRPr lang="ru-RU" sz="19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solidFill>
            <a:srgbClr val="82916F"/>
          </a:solidFill>
          <a:ln w="9525">
            <a:solidFill>
              <a:srgbClr val="82916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457200" y="0"/>
            <a:ext cx="76200" cy="6858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15366" name="Picture 5" descr="J02341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70" y="0"/>
            <a:ext cx="121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Номер слайда 8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4CC5A91-D80B-4720-8CA6-74AE6002B686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pic>
        <p:nvPicPr>
          <p:cNvPr id="8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5857892"/>
            <a:ext cx="214314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700" b="1" u="sng" dirty="0" smtClean="0">
                <a:solidFill>
                  <a:srgbClr val="FF0000"/>
                </a:solidFill>
              </a:rPr>
              <a:t>Отмечая положительные стороны  новых требований оценивания по ФГОС, необходимо сказать о нерешённых проблемах в области оценки УУД учащихся:</a:t>
            </a:r>
            <a:br>
              <a:rPr lang="ru-RU" sz="2700" b="1" u="sng" dirty="0" smtClean="0">
                <a:solidFill>
                  <a:srgbClr val="FF0000"/>
                </a:solidFill>
              </a:rPr>
            </a:br>
            <a:endParaRPr lang="ru-RU" sz="2700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u="sng" dirty="0" smtClean="0">
                <a:solidFill>
                  <a:srgbClr val="7030A0"/>
                </a:solidFill>
              </a:rPr>
              <a:t>Нет единой системы оценки УУД, утверждённой и рекомендованной на федеральном уровне, единого подхода к отслеживанию учебных действий;</a:t>
            </a:r>
          </a:p>
          <a:p>
            <a:pPr lvl="0"/>
            <a:r>
              <a:rPr lang="ru-RU" b="1" u="sng" dirty="0" smtClean="0">
                <a:solidFill>
                  <a:srgbClr val="7030A0"/>
                </a:solidFill>
              </a:rPr>
              <a:t>Отсутствуют единые утверждённые формы, специальные журналы для выставления и хранения полученной информации;</a:t>
            </a:r>
          </a:p>
          <a:p>
            <a:pPr lvl="0"/>
            <a:r>
              <a:rPr lang="ru-RU" b="1" dirty="0" smtClean="0"/>
              <a:t>С какой периодичностью следует проводить мониторинг и уместно ли отслеживать УУД на каждом уроке; </a:t>
            </a:r>
          </a:p>
          <a:p>
            <a:pPr lvl="0"/>
            <a:r>
              <a:rPr lang="ru-RU" b="1" dirty="0" smtClean="0"/>
              <a:t>Субъективность оценивания.. Если раньше учитель ориентировался только на результат сформированности предметных знаний, умений и навыков, выраженный в отметках, то сегодня его должен интересовать процесс формирования личности в учебной деятельности, который не всегда  просто зафиксировать отметкой  - баллом.</a:t>
            </a:r>
          </a:p>
          <a:p>
            <a:endParaRPr lang="ru-RU" b="1" dirty="0"/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70" y="5857892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u="sng" dirty="0" smtClean="0">
                <a:solidFill>
                  <a:srgbClr val="FF0000"/>
                </a:solidFill>
              </a:rPr>
              <a:t>ЧТО НОВОЕ?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3050"/>
            <a:ext cx="8229600" cy="448311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b="1" u="sng" dirty="0" smtClean="0">
                <a:solidFill>
                  <a:srgbClr val="7030A0"/>
                </a:solidFill>
              </a:rPr>
              <a:t>Создать фонды оценочных средств для промежуточной аттестации по проведению мониторинга результатов учащихся   по предметам.</a:t>
            </a:r>
            <a:r>
              <a:rPr lang="ru-RU" dirty="0" smtClean="0"/>
              <a:t> </a:t>
            </a:r>
            <a:r>
              <a:rPr lang="ru-RU" b="1" dirty="0" smtClean="0"/>
              <a:t>Эти   оценочные средства, должны быть разработаны для проверки качества формирования компетенций и должны выступать неотъемлемой частью образовательных технологий. 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solidFill>
            <a:srgbClr val="82916F"/>
          </a:solidFill>
          <a:ln w="9525">
            <a:solidFill>
              <a:srgbClr val="82916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457200" y="0"/>
            <a:ext cx="76200" cy="6858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24582" name="Picture 5" descr="J02341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7EC53C-EA9F-4E41-B972-B6A094290417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pic>
        <p:nvPicPr>
          <p:cNvPr id="24584" name="Picture 5" descr="http://metodpresscentr.ru/uploads/images/00/00/01/2012/07/09/23e09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0"/>
            <a:ext cx="140811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57232"/>
            <a:ext cx="80724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FF0000"/>
                </a:solidFill>
              </a:rPr>
              <a:t>ОЦЕНИВАЕМ:</a:t>
            </a:r>
          </a:p>
          <a:p>
            <a:pPr marL="342900" indent="-342900">
              <a:buAutoNum type="arabicPeriod"/>
            </a:pPr>
            <a:r>
              <a:rPr lang="ru-RU" sz="5400" b="1" dirty="0" smtClean="0"/>
              <a:t>Предметные результаты</a:t>
            </a:r>
          </a:p>
          <a:p>
            <a:pPr marL="342900" indent="-342900">
              <a:buAutoNum type="arabicPeriod"/>
            </a:pPr>
            <a:r>
              <a:rPr lang="ru-RU" sz="5400" b="1" dirty="0" smtClean="0"/>
              <a:t>Личностные результаты</a:t>
            </a:r>
          </a:p>
          <a:p>
            <a:pPr marL="342900" indent="-342900">
              <a:buAutoNum type="arabicPeriod"/>
            </a:pPr>
            <a:r>
              <a:rPr lang="ru-RU" sz="5400" b="1" dirty="0" smtClean="0"/>
              <a:t>Метапредметные результаты</a:t>
            </a:r>
            <a:endParaRPr lang="ru-RU" sz="5400" b="1" dirty="0"/>
          </a:p>
        </p:txBody>
      </p:sp>
      <p:pic>
        <p:nvPicPr>
          <p:cNvPr id="3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5357826"/>
            <a:ext cx="314327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http://www.bno.ru/images/qu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14290"/>
            <a:ext cx="1635144" cy="14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2954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u="sng" dirty="0" smtClean="0">
                <a:solidFill>
                  <a:srgbClr val="FF0000"/>
                </a:solidFill>
              </a:rPr>
              <a:t>Предметные результаты образовательной деятельности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43050"/>
            <a:ext cx="8229600" cy="4143404"/>
          </a:xfrm>
        </p:spPr>
        <p:txBody>
          <a:bodyPr>
            <a:no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CC0000"/>
                </a:solidFill>
                <a:latin typeface="+mj-lt"/>
              </a:rPr>
              <a:t>Конкретные </a:t>
            </a:r>
            <a:r>
              <a:rPr lang="ru-RU" sz="3600" b="1" dirty="0">
                <a:solidFill>
                  <a:srgbClr val="CC0000"/>
                </a:solidFill>
                <a:latin typeface="+mj-lt"/>
              </a:rPr>
              <a:t>элементы социального опыта</a:t>
            </a:r>
            <a:r>
              <a:rPr lang="ru-RU" sz="3600" b="1" dirty="0">
                <a:latin typeface="+mj-lt"/>
              </a:rPr>
              <a:t> – знания, умения и навыки, опыт решения проблем, опыт творческой деятельности, </a:t>
            </a:r>
            <a:r>
              <a:rPr lang="ru-RU" sz="3600" b="1" dirty="0">
                <a:solidFill>
                  <a:srgbClr val="CC0000"/>
                </a:solidFill>
                <a:latin typeface="+mj-lt"/>
              </a:rPr>
              <a:t>освоенные</a:t>
            </a:r>
            <a:r>
              <a:rPr lang="ru-RU" sz="3600" b="1" dirty="0">
                <a:latin typeface="+mj-lt"/>
              </a:rPr>
              <a:t> обучающимися </a:t>
            </a:r>
            <a:r>
              <a:rPr lang="ru-RU" sz="3600" b="1" dirty="0">
                <a:solidFill>
                  <a:srgbClr val="CC0000"/>
                </a:solidFill>
                <a:latin typeface="+mj-lt"/>
              </a:rPr>
              <a:t>в рамках отдельного учебного предмета</a:t>
            </a:r>
            <a:r>
              <a:rPr lang="ru-RU" sz="3600" b="1" dirty="0">
                <a:latin typeface="+mj-lt"/>
              </a:rPr>
              <a:t>. </a:t>
            </a:r>
          </a:p>
        </p:txBody>
      </p:sp>
      <p:sp>
        <p:nvSpPr>
          <p:cNvPr id="14340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F9D335-E8F7-464D-A722-AC1968669FDC}" type="slidenum">
              <a:rPr lang="ru-RU" smtClean="0"/>
              <a:pPr/>
              <a:t>7</a:t>
            </a:fld>
            <a:endParaRPr lang="ru-RU" smtClean="0"/>
          </a:p>
        </p:txBody>
      </p:sp>
      <p:pic>
        <p:nvPicPr>
          <p:cNvPr id="5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715016"/>
            <a:ext cx="2500330" cy="787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Формы контроля на уроках музыки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Устный ответ</a:t>
            </a:r>
          </a:p>
          <a:p>
            <a:r>
              <a:rPr lang="ru-RU" b="1" dirty="0" smtClean="0"/>
              <a:t>Исполнение песни</a:t>
            </a:r>
          </a:p>
          <a:p>
            <a:r>
              <a:rPr lang="ru-RU" b="1" dirty="0" smtClean="0"/>
              <a:t>Творческие задания</a:t>
            </a:r>
          </a:p>
          <a:p>
            <a:r>
              <a:rPr lang="ru-RU" b="1" dirty="0" smtClean="0"/>
              <a:t>Анализ музыкальных произведений</a:t>
            </a:r>
          </a:p>
          <a:p>
            <a:r>
              <a:rPr lang="ru-RU" b="1" dirty="0" smtClean="0"/>
              <a:t>Музыкальные викторины</a:t>
            </a:r>
          </a:p>
          <a:p>
            <a:r>
              <a:rPr lang="ru-RU" b="1" dirty="0" smtClean="0"/>
              <a:t>Тесты</a:t>
            </a:r>
          </a:p>
          <a:p>
            <a:r>
              <a:rPr lang="ru-RU" b="1" dirty="0" smtClean="0"/>
              <a:t>Кроссворды</a:t>
            </a:r>
          </a:p>
          <a:p>
            <a:r>
              <a:rPr lang="ru-RU" b="1" dirty="0" smtClean="0"/>
              <a:t>Терминологические диктанты</a:t>
            </a:r>
          </a:p>
          <a:p>
            <a:r>
              <a:rPr lang="ru-RU" b="1" dirty="0" smtClean="0"/>
              <a:t>Защита проектов, рефератов, презентаций</a:t>
            </a:r>
            <a:endParaRPr lang="ru-RU" b="1" dirty="0"/>
          </a:p>
        </p:txBody>
      </p:sp>
      <p:pic>
        <p:nvPicPr>
          <p:cNvPr id="4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857892"/>
            <a:ext cx="2357422" cy="83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bigslide.ru/images/12/11426/960/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285860"/>
            <a:ext cx="335758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1065213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000" b="1" u="sng" dirty="0" smtClean="0">
                <a:solidFill>
                  <a:srgbClr val="FF0000"/>
                </a:solidFill>
              </a:rPr>
              <a:t>Личностные результаты образовательной деятельности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4000" b="1" dirty="0" smtClean="0">
                <a:solidFill>
                  <a:srgbClr val="CC0000"/>
                </a:solidFill>
                <a:latin typeface="+mj-lt"/>
              </a:rPr>
              <a:t>Система </a:t>
            </a:r>
            <a:r>
              <a:rPr lang="ru-RU" sz="4000" b="1" dirty="0">
                <a:solidFill>
                  <a:srgbClr val="CC0000"/>
                </a:solidFill>
                <a:latin typeface="+mj-lt"/>
              </a:rPr>
              <a:t>ценностных отношений</a:t>
            </a:r>
            <a:r>
              <a:rPr lang="ru-RU" sz="4000" b="1" dirty="0">
                <a:latin typeface="+mj-lt"/>
              </a:rPr>
              <a:t> обучающихся – к себе, другим участникам образовательного процесса, самому образовательному процессу и его результатам, </a:t>
            </a:r>
            <a:r>
              <a:rPr lang="ru-RU" sz="4000" b="1" dirty="0">
                <a:solidFill>
                  <a:srgbClr val="CC0000"/>
                </a:solidFill>
                <a:latin typeface="+mj-lt"/>
              </a:rPr>
              <a:t>сформированные в образовательном процессе</a:t>
            </a:r>
            <a:r>
              <a:rPr lang="ru-RU" sz="4000" b="1" dirty="0">
                <a:latin typeface="+mj-lt"/>
              </a:rPr>
              <a:t>. </a:t>
            </a:r>
          </a:p>
        </p:txBody>
      </p:sp>
      <p:sp>
        <p:nvSpPr>
          <p:cNvPr id="30724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D9FFFF-082E-4126-9158-C00C959F8BD6}" type="slidenum">
              <a:rPr lang="ru-RU" smtClean="0"/>
              <a:pPr/>
              <a:t>9</a:t>
            </a:fld>
            <a:endParaRPr lang="ru-RU" smtClean="0"/>
          </a:p>
        </p:txBody>
      </p:sp>
      <p:pic>
        <p:nvPicPr>
          <p:cNvPr id="5" name="Рисунок 1" descr="http://life-school.ucoz.ru/_si/0/666228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929330"/>
            <a:ext cx="2357422" cy="766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1460</Words>
  <Application>Microsoft Office PowerPoint</Application>
  <PresentationFormat>Экран (4:3)</PresentationFormat>
  <Paragraphs>182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    Современный урок</vt:lpstr>
      <vt:lpstr>Недостатки традиционной системы оценивания учебных достижений учащихся: </vt:lpstr>
      <vt:lpstr>  Отмечая положительные стороны  новых требований оценивания по ФГОС, необходимо сказать о нерешённых проблемах в области оценки УУД учащихся: </vt:lpstr>
      <vt:lpstr>ЧТО НОВОЕ?</vt:lpstr>
      <vt:lpstr>Слайд 6</vt:lpstr>
      <vt:lpstr>Предметные результаты образовательной деятельности</vt:lpstr>
      <vt:lpstr>Формы контроля на уроках музыки</vt:lpstr>
      <vt:lpstr>Личностные результаты образовательной деятельности</vt:lpstr>
      <vt:lpstr>Метапредметные результаты образовательной деятельности</vt:lpstr>
      <vt:lpstr>           Личностные и   метапредметные результаты</vt:lpstr>
      <vt:lpstr>Средства диагностики УУД:</vt:lpstr>
      <vt:lpstr> ГДЕ НАКАПЛИВАТЬ ОЦЕНКИ И ОТМЕТКИ? </vt:lpstr>
      <vt:lpstr>Компетентностно - ориентированные тестовые задания </vt:lpstr>
      <vt:lpstr>Компетентностно - ориентированные тестовые задания </vt:lpstr>
      <vt:lpstr>Компетентностно - ориентированные тестовые задания по музыке </vt:lpstr>
      <vt:lpstr> Спецификация итоговой  комплексной  работы </vt:lpstr>
      <vt:lpstr>Итоговая  комплексная   работа</vt:lpstr>
      <vt:lpstr>СПЕЦИФИКАЦИЯ ИТОГОВОЙ  КОМПЛЕКСНОЙ  РАБОТЫ  5-6  КЛАСС </vt:lpstr>
      <vt:lpstr>Самооценка</vt:lpstr>
      <vt:lpstr>Анкета «Определение уровней мотивации по предмету «Музыка»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56</cp:revision>
  <dcterms:created xsi:type="dcterms:W3CDTF">2018-04-20T12:59:58Z</dcterms:created>
  <dcterms:modified xsi:type="dcterms:W3CDTF">2018-05-03T18:43:08Z</dcterms:modified>
</cp:coreProperties>
</file>